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9"/>
  </p:notesMasterIdLst>
  <p:handoutMasterIdLst>
    <p:handoutMasterId r:id="rId20"/>
  </p:handoutMasterIdLst>
  <p:sldIdLst>
    <p:sldId id="410" r:id="rId5"/>
    <p:sldId id="383" r:id="rId6"/>
    <p:sldId id="389" r:id="rId7"/>
    <p:sldId id="391" r:id="rId8"/>
    <p:sldId id="397" r:id="rId9"/>
    <p:sldId id="408" r:id="rId10"/>
    <p:sldId id="406" r:id="rId11"/>
    <p:sldId id="405" r:id="rId12"/>
    <p:sldId id="404" r:id="rId13"/>
    <p:sldId id="403" r:id="rId14"/>
    <p:sldId id="398" r:id="rId15"/>
    <p:sldId id="411" r:id="rId16"/>
    <p:sldId id="412" r:id="rId17"/>
    <p:sldId id="41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227F3F9-98ED-4565-B1ED-24C8C80D82FC}">
          <p14:sldIdLst>
            <p14:sldId id="410"/>
            <p14:sldId id="383"/>
          </p14:sldIdLst>
        </p14:section>
        <p14:section name="Untitled Section" id="{AAF4A49F-3C4F-4B27-BFFA-21C45A51B383}">
          <p14:sldIdLst>
            <p14:sldId id="389"/>
            <p14:sldId id="391"/>
            <p14:sldId id="397"/>
            <p14:sldId id="408"/>
            <p14:sldId id="406"/>
            <p14:sldId id="405"/>
            <p14:sldId id="404"/>
            <p14:sldId id="403"/>
            <p14:sldId id="398"/>
            <p14:sldId id="411"/>
            <p14:sldId id="412"/>
            <p14:sldId id="41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D92267-B529-A0A5-8912-3C05B90C6F46}" v="33" dt="2025-12-02T20:26:14.154"/>
    <p1510:client id="{87CF8990-A92D-DF08-8D0D-CDD624B281D8}" v="999" dt="2025-12-02T19:48:04.252"/>
  </p1510:revLst>
</p1510:revInfo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EB5D0D-81DB-4115-945E-7A6EC95BE5E8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771FEDEF-42B2-437A-82BD-B785E1FA666D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Weight is the Dominant Factor</a:t>
          </a:r>
          <a:br>
            <a:rPr lang="en-US" b="1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 Strongest predictor ( r =-0.83)</a:t>
          </a:r>
          <a:br>
            <a:rPr lang="en-US" b="1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Effect: -6.8 to –7.4 mpg per 1,000 </a:t>
          </a:r>
          <a:r>
            <a:rPr lang="en-US" b="1" err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Lbs</a:t>
          </a:r>
          <a:endParaRPr lang="en-US" b="1">
            <a:solidFill>
              <a:srgbClr val="FFFFFF"/>
            </a:solidFill>
            <a:latin typeface="Franklin Gothic Book"/>
            <a:ea typeface="+mn-ea"/>
            <a:cs typeface="+mn-cs"/>
          </a:endParaRPr>
        </a:p>
      </dgm:t>
    </dgm:pt>
    <dgm:pt modelId="{A4F27B90-57A5-473B-9B33-BFFD914733D4}" type="parTrans" cxnId="{9564565C-78C2-4F37-B5A0-CE515AA3B7AB}">
      <dgm:prSet/>
      <dgm:spPr/>
      <dgm:t>
        <a:bodyPr/>
        <a:lstStyle/>
        <a:p>
          <a:endParaRPr lang="en-US"/>
        </a:p>
      </dgm:t>
    </dgm:pt>
    <dgm:pt modelId="{034001B5-DB03-4893-986E-3399811F38C9}" type="sibTrans" cxnId="{9564565C-78C2-4F37-B5A0-CE515AA3B7AB}">
      <dgm:prSet/>
      <dgm:spPr/>
      <dgm:t>
        <a:bodyPr/>
        <a:lstStyle/>
        <a:p>
          <a:endParaRPr lang="en-US"/>
        </a:p>
      </dgm:t>
    </dgm:pt>
    <dgm:pt modelId="{FAB89E04-FC1A-4DFD-BF27-AD775DA82F77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2. Significant Interaction Discovered</a:t>
          </a:r>
          <a:br>
            <a:rPr lang="en-US" b="1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 Weight penalty decreased 7.5% from 1970 to 1982</a:t>
          </a:r>
          <a:br>
            <a:rPr lang="en-US" b="1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 Technology reduced the cost of weight</a:t>
          </a:r>
        </a:p>
      </dgm:t>
    </dgm:pt>
    <dgm:pt modelId="{5B7F8EBD-2BC8-4FC8-B2E9-1A2BE762D65E}" type="parTrans" cxnId="{343BA1AD-44F7-4AB5-B12C-28A9FC434395}">
      <dgm:prSet/>
      <dgm:spPr/>
      <dgm:t>
        <a:bodyPr/>
        <a:lstStyle/>
        <a:p>
          <a:endParaRPr lang="en-US"/>
        </a:p>
      </dgm:t>
    </dgm:pt>
    <dgm:pt modelId="{4CF35ED1-B600-491B-B869-2AD6A7C8C8AE}" type="sibTrans" cxnId="{343BA1AD-44F7-4AB5-B12C-28A9FC434395}">
      <dgm:prSet/>
      <dgm:spPr/>
      <dgm:t>
        <a:bodyPr/>
        <a:lstStyle/>
        <a:p>
          <a:endParaRPr lang="en-US"/>
        </a:p>
      </dgm:t>
    </dgm:pt>
    <dgm:pt modelId="{7F2A0E68-571F-4B0A-8EBB-69754B5AABA0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3. Technology Improved Efficiency</a:t>
          </a:r>
          <a:br>
            <a:rPr lang="en-US" b="1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 Average improvement: 0.76 mpg per year</a:t>
          </a:r>
          <a:br>
            <a:rPr lang="en-US" b="1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 Total 1970-1982: 9-mpg improvement</a:t>
          </a:r>
        </a:p>
      </dgm:t>
    </dgm:pt>
    <dgm:pt modelId="{9FDE4DDA-57DD-436C-BD1A-31DA6FB141AF}" type="parTrans" cxnId="{2AD863E7-B213-4E71-8D7E-64BC53F7DC24}">
      <dgm:prSet/>
      <dgm:spPr/>
      <dgm:t>
        <a:bodyPr/>
        <a:lstStyle/>
        <a:p>
          <a:endParaRPr lang="en-US"/>
        </a:p>
      </dgm:t>
    </dgm:pt>
    <dgm:pt modelId="{AF898DCA-226F-4060-8D21-7071811BB6C2}" type="sibTrans" cxnId="{2AD863E7-B213-4E71-8D7E-64BC53F7DC24}">
      <dgm:prSet/>
      <dgm:spPr/>
      <dgm:t>
        <a:bodyPr/>
        <a:lstStyle/>
        <a:p>
          <a:endParaRPr lang="en-US"/>
        </a:p>
      </dgm:t>
    </dgm:pt>
    <dgm:pt modelId="{CD8DA552-20FF-465E-9302-CFEFF9EF207B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4. Origin Matters</a:t>
          </a:r>
          <a:br>
            <a:rPr lang="en-US" b="1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 Japan: +1.68 mpg vs USA</a:t>
          </a:r>
          <a:br>
            <a:rPr lang="en-US" b="1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 Europe:+2.15 mpg vs USA</a:t>
          </a:r>
        </a:p>
      </dgm:t>
    </dgm:pt>
    <dgm:pt modelId="{F90D836D-786D-4F5C-B1AE-53AB9114B33F}" type="parTrans" cxnId="{F827E2A2-DEF5-4D23-BA5E-7C4501F8E0F8}">
      <dgm:prSet/>
      <dgm:spPr/>
      <dgm:t>
        <a:bodyPr/>
        <a:lstStyle/>
        <a:p>
          <a:endParaRPr lang="en-US"/>
        </a:p>
      </dgm:t>
    </dgm:pt>
    <dgm:pt modelId="{EA4BA4A1-808F-48AE-AD31-2E0A06EA7B92}" type="sibTrans" cxnId="{F827E2A2-DEF5-4D23-BA5E-7C4501F8E0F8}">
      <dgm:prSet/>
      <dgm:spPr/>
      <dgm:t>
        <a:bodyPr/>
        <a:lstStyle/>
        <a:p>
          <a:endParaRPr lang="en-US"/>
        </a:p>
      </dgm:t>
    </dgm:pt>
    <dgm:pt modelId="{2147C058-6DBD-4265-940E-2DF126A2D8D1}">
      <dgm:prSet/>
      <dgm:spPr/>
      <dgm:t>
        <a:bodyPr/>
        <a:lstStyle/>
        <a:p>
          <a:pPr algn="l">
            <a:lnSpc>
              <a:spcPct val="90000"/>
            </a:lnSpc>
          </a:pP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5. Model 4 is Best</a:t>
          </a:r>
          <a:br>
            <a:rPr lang="en-US" b="1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</a:t>
          </a:r>
          <a:r>
            <a:rPr lang="en-US" b="1" err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Rsquare</a:t>
          </a:r>
          <a:r>
            <a:rPr lang="en-US" b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 = 84.3% all predictors significant</a:t>
          </a:r>
        </a:p>
      </dgm:t>
    </dgm:pt>
    <dgm:pt modelId="{7C1C49BE-6726-4564-A7E5-C614988CB966}" type="parTrans" cxnId="{0BFA6E41-BBFB-4367-84A8-3D17E845156F}">
      <dgm:prSet/>
      <dgm:spPr/>
      <dgm:t>
        <a:bodyPr/>
        <a:lstStyle/>
        <a:p>
          <a:endParaRPr lang="en-US"/>
        </a:p>
      </dgm:t>
    </dgm:pt>
    <dgm:pt modelId="{B0D4AE9D-66B4-4200-A84E-9BA4836BF264}" type="sibTrans" cxnId="{0BFA6E41-BBFB-4367-84A8-3D17E845156F}">
      <dgm:prSet/>
      <dgm:spPr/>
      <dgm:t>
        <a:bodyPr/>
        <a:lstStyle/>
        <a:p>
          <a:endParaRPr lang="en-US"/>
        </a:p>
      </dgm:t>
    </dgm:pt>
    <dgm:pt modelId="{14917B6A-934C-417E-B84E-AB93BFC30A6B}" type="pres">
      <dgm:prSet presAssocID="{31EB5D0D-81DB-4115-945E-7A6EC95BE5E8}" presName="linear" presStyleCnt="0">
        <dgm:presLayoutVars>
          <dgm:animLvl val="lvl"/>
          <dgm:resizeHandles val="exact"/>
        </dgm:presLayoutVars>
      </dgm:prSet>
      <dgm:spPr/>
    </dgm:pt>
    <dgm:pt modelId="{D9900BAA-BF63-48A0-92EC-05BE0409C8FF}" type="pres">
      <dgm:prSet presAssocID="{771FEDEF-42B2-437A-82BD-B785E1FA666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DCF65D5-BDEA-4717-92A7-6C97482F4CE0}" type="pres">
      <dgm:prSet presAssocID="{034001B5-DB03-4893-986E-3399811F38C9}" presName="spacer" presStyleCnt="0"/>
      <dgm:spPr/>
    </dgm:pt>
    <dgm:pt modelId="{35A839F1-F781-4D67-BD0B-7306F604871E}" type="pres">
      <dgm:prSet presAssocID="{FAB89E04-FC1A-4DFD-BF27-AD775DA82F7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E2CC2512-A704-4453-86C1-9A6F1E38E2B2}" type="pres">
      <dgm:prSet presAssocID="{4CF35ED1-B600-491B-B869-2AD6A7C8C8AE}" presName="spacer" presStyleCnt="0"/>
      <dgm:spPr/>
    </dgm:pt>
    <dgm:pt modelId="{EE7609A8-92F1-4ED5-877D-15620CD4CF05}" type="pres">
      <dgm:prSet presAssocID="{7F2A0E68-571F-4B0A-8EBB-69754B5AABA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9E8CA98-D083-402F-8766-77A404207861}" type="pres">
      <dgm:prSet presAssocID="{AF898DCA-226F-4060-8D21-7071811BB6C2}" presName="spacer" presStyleCnt="0"/>
      <dgm:spPr/>
    </dgm:pt>
    <dgm:pt modelId="{4F8E9132-878C-4A30-9B71-FC2A54E0B71E}" type="pres">
      <dgm:prSet presAssocID="{CD8DA552-20FF-465E-9302-CFEFF9EF207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3531527-2BA7-4DF6-9297-04A68C60EAA4}" type="pres">
      <dgm:prSet presAssocID="{EA4BA4A1-808F-48AE-AD31-2E0A06EA7B92}" presName="spacer" presStyleCnt="0"/>
      <dgm:spPr/>
    </dgm:pt>
    <dgm:pt modelId="{E886833E-E266-46DD-B555-04F6716C0C1B}" type="pres">
      <dgm:prSet presAssocID="{2147C058-6DBD-4265-940E-2DF126A2D8D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A219A19-7904-4D3C-BA39-B9274EBC3636}" type="presOf" srcId="{2147C058-6DBD-4265-940E-2DF126A2D8D1}" destId="{E886833E-E266-46DD-B555-04F6716C0C1B}" srcOrd="0" destOrd="0" presId="urn:microsoft.com/office/officeart/2005/8/layout/vList2"/>
    <dgm:cxn modelId="{83059522-EF41-47AC-8B8B-386C5E26B840}" type="presOf" srcId="{FAB89E04-FC1A-4DFD-BF27-AD775DA82F77}" destId="{35A839F1-F781-4D67-BD0B-7306F604871E}" srcOrd="0" destOrd="0" presId="urn:microsoft.com/office/officeart/2005/8/layout/vList2"/>
    <dgm:cxn modelId="{9564565C-78C2-4F37-B5A0-CE515AA3B7AB}" srcId="{31EB5D0D-81DB-4115-945E-7A6EC95BE5E8}" destId="{771FEDEF-42B2-437A-82BD-B785E1FA666D}" srcOrd="0" destOrd="0" parTransId="{A4F27B90-57A5-473B-9B33-BFFD914733D4}" sibTransId="{034001B5-DB03-4893-986E-3399811F38C9}"/>
    <dgm:cxn modelId="{0BFA6E41-BBFB-4367-84A8-3D17E845156F}" srcId="{31EB5D0D-81DB-4115-945E-7A6EC95BE5E8}" destId="{2147C058-6DBD-4265-940E-2DF126A2D8D1}" srcOrd="4" destOrd="0" parTransId="{7C1C49BE-6726-4564-A7E5-C614988CB966}" sibTransId="{B0D4AE9D-66B4-4200-A84E-9BA4836BF264}"/>
    <dgm:cxn modelId="{E3B5CA47-53D4-4C96-9E78-E9FE7689EE64}" type="presOf" srcId="{CD8DA552-20FF-465E-9302-CFEFF9EF207B}" destId="{4F8E9132-878C-4A30-9B71-FC2A54E0B71E}" srcOrd="0" destOrd="0" presId="urn:microsoft.com/office/officeart/2005/8/layout/vList2"/>
    <dgm:cxn modelId="{EF790D8E-D434-4C36-AEE6-E5EDC160BECB}" type="presOf" srcId="{7F2A0E68-571F-4B0A-8EBB-69754B5AABA0}" destId="{EE7609A8-92F1-4ED5-877D-15620CD4CF05}" srcOrd="0" destOrd="0" presId="urn:microsoft.com/office/officeart/2005/8/layout/vList2"/>
    <dgm:cxn modelId="{F827E2A2-DEF5-4D23-BA5E-7C4501F8E0F8}" srcId="{31EB5D0D-81DB-4115-945E-7A6EC95BE5E8}" destId="{CD8DA552-20FF-465E-9302-CFEFF9EF207B}" srcOrd="3" destOrd="0" parTransId="{F90D836D-786D-4F5C-B1AE-53AB9114B33F}" sibTransId="{EA4BA4A1-808F-48AE-AD31-2E0A06EA7B92}"/>
    <dgm:cxn modelId="{343BA1AD-44F7-4AB5-B12C-28A9FC434395}" srcId="{31EB5D0D-81DB-4115-945E-7A6EC95BE5E8}" destId="{FAB89E04-FC1A-4DFD-BF27-AD775DA82F77}" srcOrd="1" destOrd="0" parTransId="{5B7F8EBD-2BC8-4FC8-B2E9-1A2BE762D65E}" sibTransId="{4CF35ED1-B600-491B-B869-2AD6A7C8C8AE}"/>
    <dgm:cxn modelId="{21C159C9-228C-4372-B9A8-F50C69A13F78}" type="presOf" srcId="{31EB5D0D-81DB-4115-945E-7A6EC95BE5E8}" destId="{14917B6A-934C-417E-B84E-AB93BFC30A6B}" srcOrd="0" destOrd="0" presId="urn:microsoft.com/office/officeart/2005/8/layout/vList2"/>
    <dgm:cxn modelId="{2AD863E7-B213-4E71-8D7E-64BC53F7DC24}" srcId="{31EB5D0D-81DB-4115-945E-7A6EC95BE5E8}" destId="{7F2A0E68-571F-4B0A-8EBB-69754B5AABA0}" srcOrd="2" destOrd="0" parTransId="{9FDE4DDA-57DD-436C-BD1A-31DA6FB141AF}" sibTransId="{AF898DCA-226F-4060-8D21-7071811BB6C2}"/>
    <dgm:cxn modelId="{CBC58FFC-842B-4C07-B673-C0F9C14BC720}" type="presOf" srcId="{771FEDEF-42B2-437A-82BD-B785E1FA666D}" destId="{D9900BAA-BF63-48A0-92EC-05BE0409C8FF}" srcOrd="0" destOrd="0" presId="urn:microsoft.com/office/officeart/2005/8/layout/vList2"/>
    <dgm:cxn modelId="{B0FE02D3-C2B0-4BFE-8218-7BF1D4FE3CBB}" type="presParOf" srcId="{14917B6A-934C-417E-B84E-AB93BFC30A6B}" destId="{D9900BAA-BF63-48A0-92EC-05BE0409C8FF}" srcOrd="0" destOrd="0" presId="urn:microsoft.com/office/officeart/2005/8/layout/vList2"/>
    <dgm:cxn modelId="{C1831BAA-67C1-4417-A902-FBE3C17C9711}" type="presParOf" srcId="{14917B6A-934C-417E-B84E-AB93BFC30A6B}" destId="{3DCF65D5-BDEA-4717-92A7-6C97482F4CE0}" srcOrd="1" destOrd="0" presId="urn:microsoft.com/office/officeart/2005/8/layout/vList2"/>
    <dgm:cxn modelId="{5D299F96-F682-4885-8E6A-FE318885B505}" type="presParOf" srcId="{14917B6A-934C-417E-B84E-AB93BFC30A6B}" destId="{35A839F1-F781-4D67-BD0B-7306F604871E}" srcOrd="2" destOrd="0" presId="urn:microsoft.com/office/officeart/2005/8/layout/vList2"/>
    <dgm:cxn modelId="{0157972D-587B-495D-8107-385378CF905E}" type="presParOf" srcId="{14917B6A-934C-417E-B84E-AB93BFC30A6B}" destId="{E2CC2512-A704-4453-86C1-9A6F1E38E2B2}" srcOrd="3" destOrd="0" presId="urn:microsoft.com/office/officeart/2005/8/layout/vList2"/>
    <dgm:cxn modelId="{3341898F-156A-4215-B659-8F68146988F0}" type="presParOf" srcId="{14917B6A-934C-417E-B84E-AB93BFC30A6B}" destId="{EE7609A8-92F1-4ED5-877D-15620CD4CF05}" srcOrd="4" destOrd="0" presId="urn:microsoft.com/office/officeart/2005/8/layout/vList2"/>
    <dgm:cxn modelId="{197694DA-C37E-4373-8022-515924F51CD2}" type="presParOf" srcId="{14917B6A-934C-417E-B84E-AB93BFC30A6B}" destId="{E9E8CA98-D083-402F-8766-77A404207861}" srcOrd="5" destOrd="0" presId="urn:microsoft.com/office/officeart/2005/8/layout/vList2"/>
    <dgm:cxn modelId="{5666BBDE-91CD-41B4-A86C-BAB5856C5A1A}" type="presParOf" srcId="{14917B6A-934C-417E-B84E-AB93BFC30A6B}" destId="{4F8E9132-878C-4A30-9B71-FC2A54E0B71E}" srcOrd="6" destOrd="0" presId="urn:microsoft.com/office/officeart/2005/8/layout/vList2"/>
    <dgm:cxn modelId="{E8BE3D53-9D31-49AA-BA5F-B06345EE3C92}" type="presParOf" srcId="{14917B6A-934C-417E-B84E-AB93BFC30A6B}" destId="{63531527-2BA7-4DF6-9297-04A68C60EAA4}" srcOrd="7" destOrd="0" presId="urn:microsoft.com/office/officeart/2005/8/layout/vList2"/>
    <dgm:cxn modelId="{6D709646-B9A0-4B12-B523-545607E4A4AD}" type="presParOf" srcId="{14917B6A-934C-417E-B84E-AB93BFC30A6B}" destId="{E886833E-E266-46DD-B555-04F6716C0C1B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00BAA-BF63-48A0-92EC-05BE0409C8FF}">
      <dsp:nvSpPr>
        <dsp:cNvPr id="0" name=""/>
        <dsp:cNvSpPr/>
      </dsp:nvSpPr>
      <dsp:spPr>
        <a:xfrm>
          <a:off x="0" y="99290"/>
          <a:ext cx="6866093" cy="9476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Weight is the Dominant Factor</a:t>
          </a:r>
          <a:br>
            <a:rPr lang="en-US" sz="1800" b="1" kern="1200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 Strongest predictor ( r =-0.83)</a:t>
          </a:r>
          <a:br>
            <a:rPr lang="en-US" sz="1800" b="1" kern="1200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Effect: -6.8 to –7.4 mpg per 1,000 </a:t>
          </a:r>
          <a:r>
            <a:rPr lang="en-US" sz="1800" b="1" kern="1200" err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Lbs</a:t>
          </a:r>
          <a:endParaRPr lang="en-US" sz="1800" b="1" kern="1200">
            <a:solidFill>
              <a:srgbClr val="FFFFFF"/>
            </a:solidFill>
            <a:latin typeface="Franklin Gothic Book"/>
            <a:ea typeface="+mn-ea"/>
            <a:cs typeface="+mn-cs"/>
          </a:endParaRPr>
        </a:p>
      </dsp:txBody>
      <dsp:txXfrm>
        <a:off x="46263" y="145553"/>
        <a:ext cx="6773567" cy="855173"/>
      </dsp:txXfrm>
    </dsp:sp>
    <dsp:sp modelId="{35A839F1-F781-4D67-BD0B-7306F604871E}">
      <dsp:nvSpPr>
        <dsp:cNvPr id="0" name=""/>
        <dsp:cNvSpPr/>
      </dsp:nvSpPr>
      <dsp:spPr>
        <a:xfrm>
          <a:off x="0" y="1098830"/>
          <a:ext cx="6866093" cy="9476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2. Significant Interaction Discovered</a:t>
          </a:r>
          <a:br>
            <a:rPr lang="en-US" sz="1800" b="1" kern="1200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 Weight penalty decreased 7.5% from 1970 to 1982</a:t>
          </a:r>
          <a:br>
            <a:rPr lang="en-US" sz="1800" b="1" kern="1200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 Technology reduced the cost of weight</a:t>
          </a:r>
        </a:p>
      </dsp:txBody>
      <dsp:txXfrm>
        <a:off x="46263" y="1145093"/>
        <a:ext cx="6773567" cy="855173"/>
      </dsp:txXfrm>
    </dsp:sp>
    <dsp:sp modelId="{EE7609A8-92F1-4ED5-877D-15620CD4CF05}">
      <dsp:nvSpPr>
        <dsp:cNvPr id="0" name=""/>
        <dsp:cNvSpPr/>
      </dsp:nvSpPr>
      <dsp:spPr>
        <a:xfrm>
          <a:off x="0" y="2098370"/>
          <a:ext cx="6866093" cy="9476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3. Technology Improved Efficiency</a:t>
          </a:r>
          <a:br>
            <a:rPr lang="en-US" sz="1800" b="1" kern="1200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 Average improvement: 0.76 mpg per year</a:t>
          </a:r>
          <a:br>
            <a:rPr lang="en-US" sz="1800" b="1" kern="1200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 Total 1970-1982: 9-mpg improvement</a:t>
          </a:r>
        </a:p>
      </dsp:txBody>
      <dsp:txXfrm>
        <a:off x="46263" y="2144633"/>
        <a:ext cx="6773567" cy="855173"/>
      </dsp:txXfrm>
    </dsp:sp>
    <dsp:sp modelId="{4F8E9132-878C-4A30-9B71-FC2A54E0B71E}">
      <dsp:nvSpPr>
        <dsp:cNvPr id="0" name=""/>
        <dsp:cNvSpPr/>
      </dsp:nvSpPr>
      <dsp:spPr>
        <a:xfrm>
          <a:off x="0" y="3097910"/>
          <a:ext cx="6866093" cy="9476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4. Origin Matters</a:t>
          </a:r>
          <a:br>
            <a:rPr lang="en-US" sz="1800" b="1" kern="1200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 Japan: +1.68 mpg vs USA</a:t>
          </a:r>
          <a:br>
            <a:rPr lang="en-US" sz="1800" b="1" kern="1200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 Europe:+2.15 mpg vs USA</a:t>
          </a:r>
        </a:p>
      </dsp:txBody>
      <dsp:txXfrm>
        <a:off x="46263" y="3144173"/>
        <a:ext cx="6773567" cy="855173"/>
      </dsp:txXfrm>
    </dsp:sp>
    <dsp:sp modelId="{E886833E-E266-46DD-B555-04F6716C0C1B}">
      <dsp:nvSpPr>
        <dsp:cNvPr id="0" name=""/>
        <dsp:cNvSpPr/>
      </dsp:nvSpPr>
      <dsp:spPr>
        <a:xfrm>
          <a:off x="0" y="4097450"/>
          <a:ext cx="6866093" cy="9476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5. Model 4 is Best</a:t>
          </a:r>
          <a:br>
            <a:rPr lang="en-US" sz="1800" b="1" kern="1200">
              <a:solidFill>
                <a:schemeClr val="tx1"/>
              </a:solidFill>
              <a:latin typeface="Franklin Gothic Book"/>
              <a:ea typeface="+mn-ea"/>
              <a:cs typeface="+mn-cs"/>
            </a:rPr>
          </a:b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 </a:t>
          </a:r>
          <a:r>
            <a:rPr lang="en-US" sz="1800" b="1" kern="1200" err="1">
              <a:solidFill>
                <a:srgbClr val="FFFFFF"/>
              </a:solidFill>
              <a:latin typeface="Franklin Gothic Book"/>
              <a:ea typeface="+mn-ea"/>
              <a:cs typeface="+mn-cs"/>
            </a:rPr>
            <a:t>Rsquare</a:t>
          </a:r>
          <a:r>
            <a:rPr lang="en-US" sz="1800" b="1" kern="1200">
              <a:solidFill>
                <a:srgbClr val="FFFFFF"/>
              </a:solidFill>
              <a:latin typeface="Franklin Gothic Book"/>
              <a:ea typeface="+mn-ea"/>
              <a:cs typeface="+mn-cs"/>
            </a:rPr>
            <a:t> = 84.3% all predictors significant</a:t>
          </a:r>
        </a:p>
      </dsp:txBody>
      <dsp:txXfrm>
        <a:off x="46263" y="4143713"/>
        <a:ext cx="6773567" cy="8551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4.png>
</file>

<file path=ppt/media/image5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88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248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59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233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96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endParaRPr lang="en-US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835" y="430529"/>
            <a:ext cx="5486400" cy="3291840"/>
          </a:xfrm>
        </p:spPr>
        <p:txBody>
          <a:bodyPr anchor="b">
            <a:normAutofit/>
          </a:bodyPr>
          <a:lstStyle/>
          <a:p>
            <a:r>
              <a:rPr lang="en-US" sz="2400" b="0" i="1"/>
              <a:t>AUTO MPG REGRESSION ANALYSIS</a:t>
            </a:r>
            <a:br>
              <a:rPr lang="en-US" sz="2400" b="0" i="1"/>
            </a:br>
            <a:br>
              <a:rPr lang="en-US" sz="2400" b="0" i="1"/>
            </a:br>
            <a:r>
              <a:rPr lang="en-US" sz="2400" b="0" i="1"/>
              <a:t>Name: Osama Mufti &amp; Gustavo Orozco</a:t>
            </a:r>
            <a:br>
              <a:rPr lang="en-US" sz="2400" b="0" i="1"/>
            </a:br>
            <a:br>
              <a:rPr lang="en-US" sz="2400" b="0" i="1"/>
            </a:br>
            <a:r>
              <a:rPr lang="en-US" sz="2400" b="0" i="1"/>
              <a:t>STAT 311- Regression Analysis</a:t>
            </a:r>
            <a:br>
              <a:rPr lang="en-US" sz="2400" b="0" i="1"/>
            </a:br>
            <a:br>
              <a:rPr lang="en-US" sz="2400" b="0" i="1"/>
            </a:br>
            <a:r>
              <a:rPr lang="en-US" sz="2400" b="0" i="1"/>
              <a:t>Fall 2025</a:t>
            </a:r>
            <a:br>
              <a:rPr lang="en-US" sz="2400"/>
            </a:br>
            <a:endParaRPr lang="en-US" sz="2400"/>
          </a:p>
        </p:txBody>
      </p:sp>
      <p:pic>
        <p:nvPicPr>
          <p:cNvPr id="10" name="Picture Placeholder 9" descr="Cars in a traffic jam">
            <a:extLst>
              <a:ext uri="{FF2B5EF4-FFF2-40B4-BE49-F238E27FC236}">
                <a16:creationId xmlns:a16="http://schemas.microsoft.com/office/drawing/2014/main" id="{D2821729-8F3B-BCE4-9573-90617D8A732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0" r="226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AB9C34-2B13-E66F-1053-2BA156F8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anchor="b">
            <a:normAutofit/>
          </a:bodyPr>
          <a:lstStyle/>
          <a:p>
            <a:r>
              <a:rPr lang="en-US"/>
              <a:t>Speaking engagement metrics</a:t>
            </a:r>
          </a:p>
        </p:txBody>
      </p:sp>
      <p:graphicFrame>
        <p:nvGraphicFramePr>
          <p:cNvPr id="4" name="Table Placeholder 3">
            <a:extLst>
              <a:ext uri="{FF2B5EF4-FFF2-40B4-BE49-F238E27FC236}">
                <a16:creationId xmlns:a16="http://schemas.microsoft.com/office/drawing/2014/main" id="{4D1FB21E-CCFB-8E64-064C-DB8195F86847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881915651"/>
              </p:ext>
            </p:extLst>
          </p:nvPr>
        </p:nvGraphicFramePr>
        <p:xfrm>
          <a:off x="4445654" y="2282008"/>
          <a:ext cx="6234393" cy="3699333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369258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684239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95115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229746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389308"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bg1"/>
                          </a:solidFill>
                          <a:latin typeface="+mj-lt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bg1"/>
                          </a:solidFill>
                          <a:latin typeface="+mj-lt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bg1"/>
                          </a:solidFill>
                          <a:latin typeface="+mj-lt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>
                          <a:solidFill>
                            <a:schemeClr val="bg1"/>
                          </a:solidFill>
                          <a:latin typeface="+mj-lt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2005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2005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62005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2005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62005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428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anchor="b">
            <a:normAutofit/>
          </a:bodyPr>
          <a:lstStyle/>
          <a:p>
            <a:r>
              <a:rPr lang="en-US"/>
              <a:t>Model 4 – The Interaction Effect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70934" y="584005"/>
            <a:ext cx="7926705" cy="3999060"/>
          </a:xfrm>
        </p:spPr>
        <p:txBody>
          <a:bodyPr vert="horz" lIns="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1900" b="1"/>
              <a:t>What Does the Interaction Mean?</a:t>
            </a:r>
          </a:p>
          <a:p>
            <a:pPr marL="0" indent="0">
              <a:buNone/>
            </a:pPr>
            <a:r>
              <a:rPr lang="en-US" sz="1900"/>
              <a:t>Weight Effect Changes Over Time:</a:t>
            </a:r>
          </a:p>
          <a:p>
            <a:pPr marL="0" indent="0">
              <a:buNone/>
            </a:pPr>
            <a:r>
              <a:rPr lang="en-US" sz="1900"/>
              <a:t>Total Improvement: 7.5% reduction in weight penalty</a:t>
            </a:r>
          </a:p>
          <a:p>
            <a:r>
              <a:rPr lang="en-US" sz="1900"/>
              <a:t>Why Did This Happen?</a:t>
            </a:r>
          </a:p>
          <a:p>
            <a:br>
              <a:rPr lang="en-US" sz="1900"/>
            </a:br>
            <a:r>
              <a:rPr lang="en-US" sz="1900"/>
              <a:t>1973 Oil Crisis: Urgent need for efficiency</a:t>
            </a:r>
            <a:br>
              <a:rPr lang="en-US" sz="1900"/>
            </a:br>
            <a:br>
              <a:rPr lang="en-US" sz="1900"/>
            </a:br>
            <a:r>
              <a:rPr lang="en-US" sz="1900"/>
              <a:t>1975 CAFÉ Standard Regulatory Pressure</a:t>
            </a:r>
            <a:br>
              <a:rPr lang="en-US" sz="1900"/>
            </a:br>
            <a:br>
              <a:rPr lang="en-US" sz="1900"/>
            </a:br>
            <a:r>
              <a:rPr lang="en-US" sz="1900"/>
              <a:t>Technology: Electronic fuel Injection, better aerodynamics, Lighter material </a:t>
            </a:r>
            <a:r>
              <a:rPr lang="en-US" sz="1900" err="1"/>
              <a:t>terial</a:t>
            </a:r>
            <a:r>
              <a:rPr lang="en-US" sz="1900"/>
              <a:t> </a:t>
            </a:r>
            <a:br>
              <a:rPr lang="en-US" sz="1900"/>
            </a:br>
            <a:r>
              <a:rPr lang="en-US" sz="1900"/>
              <a:t>Heavy cars benefited MORE from these improved aerodynamics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BDCE0BC-9CE9-1941-0F92-E5DDC98A5590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991231865"/>
              </p:ext>
            </p:extLst>
          </p:nvPr>
        </p:nvGraphicFramePr>
        <p:xfrm>
          <a:off x="603885" y="613911"/>
          <a:ext cx="2825117" cy="393925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747103">
                  <a:extLst>
                    <a:ext uri="{9D8B030D-6E8A-4147-A177-3AD203B41FA5}">
                      <a16:colId xmlns:a16="http://schemas.microsoft.com/office/drawing/2014/main" val="3056822025"/>
                    </a:ext>
                  </a:extLst>
                </a:gridCol>
                <a:gridCol w="929651">
                  <a:extLst>
                    <a:ext uri="{9D8B030D-6E8A-4147-A177-3AD203B41FA5}">
                      <a16:colId xmlns:a16="http://schemas.microsoft.com/office/drawing/2014/main" val="1739448509"/>
                    </a:ext>
                  </a:extLst>
                </a:gridCol>
                <a:gridCol w="1148363">
                  <a:extLst>
                    <a:ext uri="{9D8B030D-6E8A-4147-A177-3AD203B41FA5}">
                      <a16:colId xmlns:a16="http://schemas.microsoft.com/office/drawing/2014/main" val="284715543"/>
                    </a:ext>
                  </a:extLst>
                </a:gridCol>
              </a:tblGrid>
              <a:tr h="1356796">
                <a:tc>
                  <a:txBody>
                    <a:bodyPr/>
                    <a:lstStyle/>
                    <a:p>
                      <a:r>
                        <a:rPr lang="en-US" sz="1600"/>
                        <a:t>Year</a:t>
                      </a:r>
                    </a:p>
                  </a:txBody>
                  <a:tcPr marL="77170" marR="77170" marT="38586" marB="3858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Weight Effect (per 1,000 Ibs)</a:t>
                      </a:r>
                    </a:p>
                  </a:txBody>
                  <a:tcPr marL="77170" marR="77170" marT="38586" marB="3858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Change</a:t>
                      </a:r>
                    </a:p>
                  </a:txBody>
                  <a:tcPr marL="77170" marR="77170" marT="38586" marB="38586"/>
                </a:tc>
                <a:extLst>
                  <a:ext uri="{0D108BD9-81ED-4DB2-BD59-A6C34878D82A}">
                    <a16:rowId xmlns:a16="http://schemas.microsoft.com/office/drawing/2014/main" val="1593821430"/>
                  </a:ext>
                </a:extLst>
              </a:tr>
              <a:tr h="860818">
                <a:tc>
                  <a:txBody>
                    <a:bodyPr/>
                    <a:lstStyle/>
                    <a:p>
                      <a:r>
                        <a:rPr lang="en-US" sz="1600"/>
                        <a:t>1970</a:t>
                      </a:r>
                    </a:p>
                  </a:txBody>
                  <a:tcPr marL="77170" marR="77170" marT="38586" marB="3858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-7.36 mpg</a:t>
                      </a:r>
                    </a:p>
                  </a:txBody>
                  <a:tcPr marL="77170" marR="77170" marT="38586" marB="3858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Baseline (Heavy penalty</a:t>
                      </a:r>
                    </a:p>
                  </a:txBody>
                  <a:tcPr marL="77170" marR="77170" marT="38586" marB="38586"/>
                </a:tc>
                <a:extLst>
                  <a:ext uri="{0D108BD9-81ED-4DB2-BD59-A6C34878D82A}">
                    <a16:rowId xmlns:a16="http://schemas.microsoft.com/office/drawing/2014/main" val="2810408618"/>
                  </a:ext>
                </a:extLst>
              </a:tr>
              <a:tr h="860818">
                <a:tc>
                  <a:txBody>
                    <a:bodyPr/>
                    <a:lstStyle/>
                    <a:p>
                      <a:r>
                        <a:rPr lang="en-US" sz="1600"/>
                        <a:t>1976</a:t>
                      </a:r>
                    </a:p>
                  </a:txBody>
                  <a:tcPr marL="77170" marR="77170" marT="38586" marB="3858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-7.09 mpg</a:t>
                      </a:r>
                    </a:p>
                  </a:txBody>
                  <a:tcPr marL="77170" marR="77170" marT="38586" marB="3858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Improved by 0.27 mpg</a:t>
                      </a:r>
                    </a:p>
                  </a:txBody>
                  <a:tcPr marL="77170" marR="77170" marT="38586" marB="38586"/>
                </a:tc>
                <a:extLst>
                  <a:ext uri="{0D108BD9-81ED-4DB2-BD59-A6C34878D82A}">
                    <a16:rowId xmlns:a16="http://schemas.microsoft.com/office/drawing/2014/main" val="1082262536"/>
                  </a:ext>
                </a:extLst>
              </a:tr>
              <a:tr h="860818">
                <a:tc>
                  <a:txBody>
                    <a:bodyPr/>
                    <a:lstStyle/>
                    <a:p>
                      <a:r>
                        <a:rPr lang="en-US" sz="1600"/>
                        <a:t>1982</a:t>
                      </a:r>
                    </a:p>
                  </a:txBody>
                  <a:tcPr marL="77170" marR="77170" marT="38586" marB="3858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-6.81 mpg</a:t>
                      </a:r>
                    </a:p>
                  </a:txBody>
                  <a:tcPr marL="77170" marR="77170" marT="38586" marB="3858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Improved by 0.55 mpg</a:t>
                      </a:r>
                    </a:p>
                  </a:txBody>
                  <a:tcPr marL="77170" marR="77170" marT="38586" marB="38586"/>
                </a:tc>
                <a:extLst>
                  <a:ext uri="{0D108BD9-81ED-4DB2-BD59-A6C34878D82A}">
                    <a16:rowId xmlns:a16="http://schemas.microsoft.com/office/drawing/2014/main" val="2024633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1D240-E067-3B4D-1156-DFB850E7F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/>
          <a:lstStyle/>
          <a:p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53EDA-0708-15BA-8E92-94A5EC6C8BA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584005"/>
            <a:ext cx="2825115" cy="3999060"/>
          </a:xfrm>
        </p:spPr>
        <p:txBody>
          <a:bodyPr vert="horz" lIns="0" tIns="274320" rIns="91440" bIns="45720" rtlCol="0" anchor="t">
            <a:normAutofit/>
          </a:bodyPr>
          <a:lstStyle/>
          <a:p>
            <a:r>
              <a:rPr lang="en-US" b="1"/>
              <a:t>Model 4 Results- Coefficients </a:t>
            </a:r>
          </a:p>
          <a:p>
            <a:r>
              <a:rPr lang="en-US"/>
              <a:t>Model Performance:</a:t>
            </a:r>
          </a:p>
          <a:p>
            <a:r>
              <a:rPr lang="en-US" err="1"/>
              <a:t>Rsquare</a:t>
            </a:r>
            <a:r>
              <a:rPr lang="en-US"/>
              <a:t> = 84.3%</a:t>
            </a:r>
          </a:p>
          <a:p>
            <a:r>
              <a:rPr lang="en-US"/>
              <a:t>RMSE = 3.11 mpg</a:t>
            </a:r>
          </a:p>
          <a:p>
            <a:endParaRPr lang="en-US" b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1FE97D-1E37-85D5-C2AF-50E4D25E462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70934" y="584005"/>
            <a:ext cx="7926705" cy="3999060"/>
          </a:xfrm>
        </p:spPr>
        <p:txBody>
          <a:bodyPr/>
          <a:lstStyle/>
          <a:p>
            <a:endParaRPr lang="en-US"/>
          </a:p>
          <a:p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69D7F96-DB15-EAF0-0103-2D4D511D2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280650"/>
              </p:ext>
            </p:extLst>
          </p:nvPr>
        </p:nvGraphicFramePr>
        <p:xfrm>
          <a:off x="3660913" y="148448"/>
          <a:ext cx="8128000" cy="330200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14641217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3406548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535362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15154378"/>
                    </a:ext>
                  </a:extLst>
                </a:gridCol>
              </a:tblGrid>
              <a:tr h="353388">
                <a:tc>
                  <a:txBody>
                    <a:bodyPr/>
                    <a:lstStyle/>
                    <a:p>
                      <a:r>
                        <a:rPr lang="en-US"/>
                        <a:t>Predictor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P-value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392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+0.885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&lt;.0001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Modified by interaction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271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+2.041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&lt;.0001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-0.76 mpg improvement per 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99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/>
                        <a:t>Origin_Europe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+2.145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&lt;.0001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+2.15 mpg vs USA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832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/>
                        <a:t>Origin_Japan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+1.682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0.0006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+1.68 mpg vs USA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560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Weight *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-0.000451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&lt;.0001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Reduces weight penalty over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14900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AF2B08C-FAF0-F37B-0E91-E740A20EA889}"/>
              </a:ext>
            </a:extLst>
          </p:cNvPr>
          <p:cNvSpPr txBox="1"/>
          <p:nvPr/>
        </p:nvSpPr>
        <p:spPr>
          <a:xfrm>
            <a:off x="3048778" y="3105835"/>
            <a:ext cx="6097554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br>
              <a:rPr lang="en-US" sz="1800" b="0"/>
            </a:br>
            <a:r>
              <a:rPr lang="en-US" sz="1800" b="0"/>
              <a:t>RMSE = 3.11 mpg</a:t>
            </a:r>
            <a:endParaRPr lang="en-US"/>
          </a:p>
        </p:txBody>
      </p:sp>
      <p:pic>
        <p:nvPicPr>
          <p:cNvPr id="6" name="Picture 5" descr="A close up of a fuel gauge&#10;&#10;AI-generated content may be incorrect.">
            <a:extLst>
              <a:ext uri="{FF2B5EF4-FFF2-40B4-BE49-F238E27FC236}">
                <a16:creationId xmlns:a16="http://schemas.microsoft.com/office/drawing/2014/main" id="{DD1F68AD-652C-D345-43C9-2053655A2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122" y="3529599"/>
            <a:ext cx="8079408" cy="332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709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D8DCD-E80B-40F6-2B12-D8499447A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3315" y="244499"/>
            <a:ext cx="7936230" cy="594948"/>
          </a:xfrm>
        </p:spPr>
        <p:txBody>
          <a:bodyPr anchor="b">
            <a:normAutofit/>
          </a:bodyPr>
          <a:lstStyle/>
          <a:p>
            <a:r>
              <a:rPr lang="en-US"/>
              <a:t>Key Findings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9D4D5-F9BF-A73E-719C-EA1BB88D74F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70934" y="584005"/>
            <a:ext cx="7926705" cy="3999060"/>
          </a:xfrm>
        </p:spPr>
        <p:txBody>
          <a:bodyPr>
            <a:normAutofit/>
          </a:bodyPr>
          <a:lstStyle/>
          <a:p>
            <a:r>
              <a:rPr lang="en-US"/>
              <a:t>	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C920372F-4015-22BC-41AA-54884DCB6D18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544229512"/>
              </p:ext>
            </p:extLst>
          </p:nvPr>
        </p:nvGraphicFramePr>
        <p:xfrm>
          <a:off x="3063717" y="1024535"/>
          <a:ext cx="6866093" cy="5144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7857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92993-58A2-BB02-2FC4-3A1441812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vert="horz" lIns="0" tIns="274320" rIns="91440" bIns="45720" rtlCol="0" anchor="b">
            <a:normAutofit/>
          </a:bodyPr>
          <a:lstStyle/>
          <a:p>
            <a:r>
              <a:rPr lang="en-US" b="1"/>
              <a:t>Conclusions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EAA0E-34A3-83D1-BABD-D000E12D043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sz="1600"/>
              <a:t>Model 4 successfully answers the research question</a:t>
            </a:r>
          </a:p>
          <a:p>
            <a:r>
              <a:rPr lang="en-US" sz="1600"/>
              <a:t>Main Conclusions:</a:t>
            </a:r>
          </a:p>
          <a:p>
            <a:r>
              <a:rPr lang="en-US" sz="1600"/>
              <a:t>1.Weight dominates fuel efficiency (Strongest effect)</a:t>
            </a:r>
          </a:p>
          <a:p>
            <a:r>
              <a:rPr lang="en-US" sz="1600"/>
              <a:t>2. Interaction is real-technology reduced weight penalty over time</a:t>
            </a:r>
          </a:p>
          <a:p>
            <a:r>
              <a:rPr lang="en-US" sz="1600"/>
              <a:t>3.Origin matters-Japanese/European cars more efficient</a:t>
            </a:r>
          </a:p>
          <a:p>
            <a:r>
              <a:rPr lang="en-US" sz="1600"/>
              <a:t>4.Model 4 is best-84.3% </a:t>
            </a:r>
            <a:r>
              <a:rPr lang="en-US" sz="1600" err="1"/>
              <a:t>Rsquare</a:t>
            </a:r>
            <a:r>
              <a:rPr lang="en-US" sz="1600"/>
              <a:t>, all significant, no violation</a:t>
            </a:r>
          </a:p>
        </p:txBody>
      </p:sp>
      <p:pic>
        <p:nvPicPr>
          <p:cNvPr id="6" name="Picture 5" descr="Cars parked in a line">
            <a:extLst>
              <a:ext uri="{FF2B5EF4-FFF2-40B4-BE49-F238E27FC236}">
                <a16:creationId xmlns:a16="http://schemas.microsoft.com/office/drawing/2014/main" id="{BCEE907D-387B-35B2-BD41-CFF00B4417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622" r="6516" b="6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28464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/>
              <a:t>Research Question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597470"/>
          </a:xfrm>
        </p:spPr>
        <p:txBody>
          <a:bodyPr tIns="457200">
            <a:normAutofit/>
          </a:bodyPr>
          <a:lstStyle/>
          <a:p>
            <a:pPr marL="0" indent="0">
              <a:buNone/>
            </a:pPr>
            <a:r>
              <a:rPr lang="en-US" sz="1600"/>
              <a:t>How do vehicle characteristics influence fuel efficiency (MPG)?</a:t>
            </a:r>
          </a:p>
          <a:p>
            <a:pPr marL="0" indent="0">
              <a:buNone/>
            </a:pPr>
            <a:r>
              <a:rPr lang="en-US" sz="1600"/>
              <a:t>Key Questions:</a:t>
            </a:r>
          </a:p>
          <a:p>
            <a:r>
              <a:rPr lang="en-US" sz="1600"/>
              <a:t>Does weight affect fuel efficiency?</a:t>
            </a:r>
          </a:p>
          <a:p>
            <a:r>
              <a:rPr lang="en-US" sz="1600"/>
              <a:t>Did technology improve over time?</a:t>
            </a:r>
          </a:p>
          <a:p>
            <a:r>
              <a:rPr lang="en-US" sz="1600"/>
              <a:t>Do European and Japanese cars differ from American cars?</a:t>
            </a:r>
          </a:p>
          <a:p>
            <a:r>
              <a:rPr lang="en-US" sz="1600"/>
              <a:t>Has the relationship between weight and MPG changed over time?</a:t>
            </a:r>
          </a:p>
        </p:txBody>
      </p:sp>
      <p:pic>
        <p:nvPicPr>
          <p:cNvPr id="6" name="Picture 5" descr="Close-up of fuel gauge">
            <a:extLst>
              <a:ext uri="{FF2B5EF4-FFF2-40B4-BE49-F238E27FC236}">
                <a16:creationId xmlns:a16="http://schemas.microsoft.com/office/drawing/2014/main" id="{59B39DD9-00FF-37AF-EA1D-7BA45F9F9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9" b="4"/>
          <a:stretch>
            <a:fillRect/>
          </a:stretch>
        </p:blipFill>
        <p:spPr>
          <a:xfrm>
            <a:off x="5881898" y="2676525"/>
            <a:ext cx="4490827" cy="35974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8CE60-587E-1D5C-8B50-ED3441BA4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08" y="338321"/>
            <a:ext cx="4939666" cy="569166"/>
          </a:xfrm>
        </p:spPr>
        <p:txBody>
          <a:bodyPr anchor="b">
            <a:normAutofit/>
          </a:bodyPr>
          <a:lstStyle/>
          <a:p>
            <a:r>
              <a:rPr lang="en-US"/>
              <a:t>Dataset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2AE9C-BA1D-195E-3B93-A5A0CC03D8F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457201"/>
            <a:ext cx="5198269" cy="569166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Dataset: Auto MPG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04C13AF-1871-5D2C-0383-4CC70BCB00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25715"/>
              </p:ext>
            </p:extLst>
          </p:nvPr>
        </p:nvGraphicFramePr>
        <p:xfrm>
          <a:off x="145098" y="1804359"/>
          <a:ext cx="5950902" cy="3037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975451">
                  <a:extLst>
                    <a:ext uri="{9D8B030D-6E8A-4147-A177-3AD203B41FA5}">
                      <a16:colId xmlns:a16="http://schemas.microsoft.com/office/drawing/2014/main" val="508601062"/>
                    </a:ext>
                  </a:extLst>
                </a:gridCol>
                <a:gridCol w="2975451">
                  <a:extLst>
                    <a:ext uri="{9D8B030D-6E8A-4147-A177-3AD203B41FA5}">
                      <a16:colId xmlns:a16="http://schemas.microsoft.com/office/drawing/2014/main" val="10851104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Characteristic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Details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3588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UCI Machine Learning Repository/Kaggle.com</a:t>
                      </a:r>
                    </a:p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8502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Time Period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1970-1982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1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Original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392 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278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After Cleaning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392 observation (6 missing values removed)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968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 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716429"/>
                  </a:ext>
                </a:extLst>
              </a:tr>
            </a:tbl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00CB98-0088-4F58-1C54-F387572494E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63314" y="3323279"/>
            <a:ext cx="5198269" cy="3319513"/>
          </a:xfrm>
        </p:spPr>
        <p:txBody>
          <a:bodyPr/>
          <a:lstStyle/>
          <a:p>
            <a:r>
              <a:rPr lang="en-US" b="1"/>
              <a:t>Key Variables: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Dependent: MPG (9.0-46.6 mpg)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Predictors: Weight, Year, Origin, Cylinders, Displacement, Horsepower, Acceleration</a:t>
            </a:r>
          </a:p>
        </p:txBody>
      </p:sp>
    </p:spTree>
    <p:extLst>
      <p:ext uri="{BB962C8B-B14F-4D97-AF65-F5344CB8AC3E}">
        <p14:creationId xmlns:p14="http://schemas.microsoft.com/office/powerpoint/2010/main" val="1440871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Exploratory Data Analysis</a:t>
            </a:r>
            <a:br>
              <a:rPr lang="en-US"/>
            </a:br>
            <a:endParaRPr lang="en-US" sz="180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68354" y="2522484"/>
            <a:ext cx="5373918" cy="305851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EDA: Correlation Matrix</a:t>
            </a:r>
          </a:p>
          <a:p>
            <a:pPr marL="0" indent="0">
              <a:buNone/>
            </a:pPr>
            <a:r>
              <a:rPr lang="en-US"/>
              <a:t>Strong Correlations with MPG:</a:t>
            </a:r>
          </a:p>
          <a:p>
            <a:pPr marL="0" indent="0">
              <a:buNone/>
            </a:pPr>
            <a:r>
              <a:rPr lang="en-US" b="1"/>
              <a:t>Multicollinearity Problem:</a:t>
            </a:r>
          </a:p>
          <a:p>
            <a:pPr marL="0" indent="0">
              <a:buNone/>
            </a:pPr>
            <a:r>
              <a:rPr lang="en-US" b="1"/>
              <a:t>Cylinders</a:t>
            </a:r>
            <a:r>
              <a:rPr lang="en-US" b="1">
                <a:sym typeface="Wingdings" panose="05000000000000000000" pitchFamily="2" charset="2"/>
              </a:rPr>
              <a:t> Displacement r = 0.95 </a:t>
            </a:r>
          </a:p>
          <a:p>
            <a:pPr marL="0" indent="0">
              <a:buNone/>
            </a:pPr>
            <a:r>
              <a:rPr lang="en-US" b="1">
                <a:sym typeface="Wingdings" panose="05000000000000000000" pitchFamily="2" charset="2"/>
              </a:rPr>
              <a:t>  </a:t>
            </a:r>
            <a:r>
              <a:rPr lang="en-US">
                <a:sym typeface="Wingdings" panose="05000000000000000000" pitchFamily="2" charset="2"/>
              </a:rPr>
              <a:t>Displacement  Weight r = 0,93</a:t>
            </a:r>
          </a:p>
          <a:p>
            <a:pPr marL="0" indent="0">
              <a:buNone/>
            </a:pPr>
            <a:r>
              <a:rPr lang="en-US">
                <a:sym typeface="Wingdings" panose="05000000000000000000" pitchFamily="2" charset="2"/>
              </a:rPr>
              <a:t>All engine variables are highly correlated (r&gt;0.84)</a:t>
            </a:r>
            <a:br>
              <a:rPr lang="en-US" b="1">
                <a:sym typeface="Wingdings" panose="05000000000000000000" pitchFamily="2" charset="2"/>
              </a:rPr>
            </a:br>
            <a:endParaRPr lang="en-US" b="1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461D4B-3318-6BDB-5DF0-E0319FFAAFD1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630570622"/>
              </p:ext>
            </p:extLst>
          </p:nvPr>
        </p:nvGraphicFramePr>
        <p:xfrm>
          <a:off x="7035282" y="3525533"/>
          <a:ext cx="4531241" cy="2476236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418253">
                  <a:extLst>
                    <a:ext uri="{9D8B030D-6E8A-4147-A177-3AD203B41FA5}">
                      <a16:colId xmlns:a16="http://schemas.microsoft.com/office/drawing/2014/main" val="1997803936"/>
                    </a:ext>
                  </a:extLst>
                </a:gridCol>
                <a:gridCol w="1498562">
                  <a:extLst>
                    <a:ext uri="{9D8B030D-6E8A-4147-A177-3AD203B41FA5}">
                      <a16:colId xmlns:a16="http://schemas.microsoft.com/office/drawing/2014/main" val="290730534"/>
                    </a:ext>
                  </a:extLst>
                </a:gridCol>
                <a:gridCol w="1614426">
                  <a:extLst>
                    <a:ext uri="{9D8B030D-6E8A-4147-A177-3AD203B41FA5}">
                      <a16:colId xmlns:a16="http://schemas.microsoft.com/office/drawing/2014/main" val="25529281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Correlation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Strength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958697"/>
                  </a:ext>
                </a:extLst>
              </a:tr>
              <a:tr h="367599">
                <a:tc>
                  <a:txBody>
                    <a:bodyPr/>
                    <a:lstStyle/>
                    <a:p>
                      <a:r>
                        <a:rPr lang="en-US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Very Strong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145607"/>
                  </a:ext>
                </a:extLst>
              </a:tr>
              <a:tr h="634485">
                <a:tc>
                  <a:txBody>
                    <a:bodyPr/>
                    <a:lstStyle/>
                    <a:p>
                      <a:r>
                        <a:rPr lang="en-US"/>
                        <a:t>Displacement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Very Strong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582097"/>
                  </a:ext>
                </a:extLst>
              </a:tr>
              <a:tr h="367599">
                <a:tc>
                  <a:txBody>
                    <a:bodyPr/>
                    <a:lstStyle/>
                    <a:p>
                      <a:r>
                        <a:rPr lang="en-US"/>
                        <a:t>Cylinder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Strong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168350"/>
                  </a:ext>
                </a:extLst>
              </a:tr>
              <a:tr h="367599">
                <a:tc>
                  <a:txBody>
                    <a:bodyPr/>
                    <a:lstStyle/>
                    <a:p>
                      <a:r>
                        <a:rPr lang="en-US"/>
                        <a:t>Horsepower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-0.78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Strong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308379"/>
                  </a:ext>
                </a:extLst>
              </a:tr>
              <a:tr h="367599">
                <a:tc>
                  <a:txBody>
                    <a:bodyPr/>
                    <a:lstStyle/>
                    <a:p>
                      <a:r>
                        <a:rPr lang="en-US"/>
                        <a:t>Year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+0.58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955523"/>
                  </a:ext>
                </a:extLst>
              </a:tr>
            </a:tbl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anchor="b">
            <a:normAutofit/>
          </a:bodyPr>
          <a:lstStyle/>
          <a:p>
            <a:r>
              <a:rPr lang="en-US"/>
              <a:t>EDA-MPG by Origin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442CD-A26D-1761-8CE7-8BC3075BB4E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584005"/>
            <a:ext cx="2825115" cy="3999060"/>
          </a:xfrm>
        </p:spPr>
        <p:txBody>
          <a:bodyPr>
            <a:normAutofit/>
          </a:bodyPr>
          <a:lstStyle/>
          <a:p>
            <a:r>
              <a:rPr lang="en-US"/>
              <a:t>MPG Varies by Manufacturing Origin</a:t>
            </a:r>
          </a:p>
          <a:p>
            <a:r>
              <a:rPr lang="en-US"/>
              <a:t>Key Finding: Japanese cars achieve 50% better fuel efficiency than American Cars!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4AA1C64-2AD9-6592-B545-D598DAA99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7216439"/>
              </p:ext>
            </p:extLst>
          </p:nvPr>
        </p:nvGraphicFramePr>
        <p:xfrm>
          <a:off x="3670934" y="594491"/>
          <a:ext cx="7926707" cy="3978092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{8A107856-5554-42FB-B03E-39F5DBC370BA}</a:tableStyleId>
              </a:tblPr>
              <a:tblGrid>
                <a:gridCol w="2067108">
                  <a:extLst>
                    <a:ext uri="{9D8B030D-6E8A-4147-A177-3AD203B41FA5}">
                      <a16:colId xmlns:a16="http://schemas.microsoft.com/office/drawing/2014/main" val="874310795"/>
                    </a:ext>
                  </a:extLst>
                </a:gridCol>
                <a:gridCol w="2814895">
                  <a:extLst>
                    <a:ext uri="{9D8B030D-6E8A-4147-A177-3AD203B41FA5}">
                      <a16:colId xmlns:a16="http://schemas.microsoft.com/office/drawing/2014/main" val="2818384268"/>
                    </a:ext>
                  </a:extLst>
                </a:gridCol>
                <a:gridCol w="3044704">
                  <a:extLst>
                    <a:ext uri="{9D8B030D-6E8A-4147-A177-3AD203B41FA5}">
                      <a16:colId xmlns:a16="http://schemas.microsoft.com/office/drawing/2014/main" val="1929100504"/>
                    </a:ext>
                  </a:extLst>
                </a:gridCol>
              </a:tblGrid>
              <a:tr h="994523">
                <a:tc>
                  <a:txBody>
                    <a:bodyPr/>
                    <a:lstStyle/>
                    <a:p>
                      <a:r>
                        <a:rPr lang="en-US" sz="3200" b="0" cap="none" spc="0">
                          <a:solidFill>
                            <a:schemeClr val="bg1"/>
                          </a:solidFill>
                        </a:rPr>
                        <a:t>Origin</a:t>
                      </a:r>
                    </a:p>
                  </a:txBody>
                  <a:tcPr marL="273143" marR="210110" marT="210110" marB="21011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cap="none" spc="0">
                          <a:solidFill>
                            <a:schemeClr val="bg1"/>
                          </a:solidFill>
                        </a:rPr>
                        <a:t>Mean MPG</a:t>
                      </a:r>
                    </a:p>
                  </a:txBody>
                  <a:tcPr marL="273143" marR="210110" marT="210110" marB="21011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cap="none" spc="0">
                          <a:solidFill>
                            <a:schemeClr val="bg1"/>
                          </a:solidFill>
                        </a:rPr>
                        <a:t>Sample Size</a:t>
                      </a:r>
                    </a:p>
                  </a:txBody>
                  <a:tcPr marL="273143" marR="210110" marT="210110" marB="21011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9939889"/>
                  </a:ext>
                </a:extLst>
              </a:tr>
              <a:tr h="994523">
                <a:tc>
                  <a:txBody>
                    <a:bodyPr/>
                    <a:lstStyle/>
                    <a:p>
                      <a:r>
                        <a:rPr lang="en-US" sz="3200" cap="none" spc="0">
                          <a:solidFill>
                            <a:schemeClr val="tx1"/>
                          </a:solidFill>
                        </a:rPr>
                        <a:t>Japan</a:t>
                      </a:r>
                    </a:p>
                  </a:txBody>
                  <a:tcPr marL="273143" marR="210110" marT="210110" marB="210110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cap="none" spc="0">
                          <a:solidFill>
                            <a:schemeClr val="tx1"/>
                          </a:solidFill>
                        </a:rPr>
                        <a:t>30.45</a:t>
                      </a:r>
                    </a:p>
                  </a:txBody>
                  <a:tcPr marL="273143" marR="210110" marT="210110" marB="21011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cap="none" spc="0">
                          <a:solidFill>
                            <a:schemeClr val="tx1"/>
                          </a:solidFill>
                        </a:rPr>
                        <a:t>79 Cars</a:t>
                      </a:r>
                    </a:p>
                  </a:txBody>
                  <a:tcPr marL="273143" marR="210110" marT="210110" marB="21011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67533"/>
                  </a:ext>
                </a:extLst>
              </a:tr>
              <a:tr h="994523">
                <a:tc>
                  <a:txBody>
                    <a:bodyPr/>
                    <a:lstStyle/>
                    <a:p>
                      <a:r>
                        <a:rPr lang="en-US" sz="3200" cap="none" spc="0">
                          <a:solidFill>
                            <a:schemeClr val="tx1"/>
                          </a:solidFill>
                        </a:rPr>
                        <a:t>Europe</a:t>
                      </a:r>
                    </a:p>
                  </a:txBody>
                  <a:tcPr marL="273143" marR="210110" marT="210110" marB="21011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cap="none" spc="0">
                          <a:solidFill>
                            <a:schemeClr val="tx1"/>
                          </a:solidFill>
                        </a:rPr>
                        <a:t>27.60</a:t>
                      </a:r>
                    </a:p>
                  </a:txBody>
                  <a:tcPr marL="273143" marR="210110" marT="210110" marB="21011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cap="none" spc="0">
                          <a:solidFill>
                            <a:schemeClr val="tx1"/>
                          </a:solidFill>
                        </a:rPr>
                        <a:t>68 Cars</a:t>
                      </a:r>
                    </a:p>
                  </a:txBody>
                  <a:tcPr marL="273143" marR="210110" marT="210110" marB="21011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8619505"/>
                  </a:ext>
                </a:extLst>
              </a:tr>
              <a:tr h="994523">
                <a:tc>
                  <a:txBody>
                    <a:bodyPr/>
                    <a:lstStyle/>
                    <a:p>
                      <a:r>
                        <a:rPr lang="en-US" sz="3200" cap="none" spc="0">
                          <a:solidFill>
                            <a:schemeClr val="tx1"/>
                          </a:solidFill>
                        </a:rPr>
                        <a:t>USA</a:t>
                      </a:r>
                    </a:p>
                  </a:txBody>
                  <a:tcPr marL="273143" marR="210110" marT="210110" marB="210110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cap="none" spc="0">
                          <a:solidFill>
                            <a:schemeClr val="tx1"/>
                          </a:solidFill>
                        </a:rPr>
                        <a:t>20.03</a:t>
                      </a:r>
                    </a:p>
                  </a:txBody>
                  <a:tcPr marL="273143" marR="210110" marT="210110" marB="21011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cap="none" spc="0">
                          <a:solidFill>
                            <a:schemeClr val="tx1"/>
                          </a:solidFill>
                        </a:rPr>
                        <a:t>245 Cars</a:t>
                      </a:r>
                    </a:p>
                  </a:txBody>
                  <a:tcPr marL="273143" marR="210110" marT="210110" marB="21011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008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F1C852-23F9-45FD-4050-BE0C7FA6E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1270753"/>
          </a:xfrm>
        </p:spPr>
        <p:txBody>
          <a:bodyPr/>
          <a:lstStyle/>
          <a:p>
            <a:r>
              <a:rPr lang="en-US"/>
              <a:t>Model Building Strategy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08E0DC3-3C80-D7EB-D799-C14EF28F66DA}"/>
              </a:ext>
            </a:extLst>
          </p:cNvPr>
          <p:cNvGraphicFramePr>
            <a:graphicFrameLocks noGrp="1"/>
          </p:cNvGraphicFramePr>
          <p:nvPr>
            <p:ph sz="quarter" idx="16"/>
            <p:extLst>
              <p:ext uri="{D42A27DB-BD31-4B8C-83A1-F6EECF244321}">
                <p14:modId xmlns:p14="http://schemas.microsoft.com/office/powerpoint/2010/main" val="1631751472"/>
              </p:ext>
            </p:extLst>
          </p:nvPr>
        </p:nvGraphicFramePr>
        <p:xfrm>
          <a:off x="213836" y="3177138"/>
          <a:ext cx="5502276" cy="321056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834092">
                  <a:extLst>
                    <a:ext uri="{9D8B030D-6E8A-4147-A177-3AD203B41FA5}">
                      <a16:colId xmlns:a16="http://schemas.microsoft.com/office/drawing/2014/main" val="246142349"/>
                    </a:ext>
                  </a:extLst>
                </a:gridCol>
                <a:gridCol w="1834092">
                  <a:extLst>
                    <a:ext uri="{9D8B030D-6E8A-4147-A177-3AD203B41FA5}">
                      <a16:colId xmlns:a16="http://schemas.microsoft.com/office/drawing/2014/main" val="1113332412"/>
                    </a:ext>
                  </a:extLst>
                </a:gridCol>
                <a:gridCol w="1834092">
                  <a:extLst>
                    <a:ext uri="{9D8B030D-6E8A-4147-A177-3AD203B41FA5}">
                      <a16:colId xmlns:a16="http://schemas.microsoft.com/office/drawing/2014/main" val="277627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Model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Predictors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 Purpose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963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Model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Weight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Baseline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383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Model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Weight, Acceleration, Year, Origin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Initial Full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305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Model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All 8 predictors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 Test Multicollinearity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59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Model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Weight, Year, Origin, Weight*Year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Test Interaction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424099"/>
                  </a:ext>
                </a:extLst>
              </a:tr>
            </a:tbl>
          </a:graphicData>
        </a:graphic>
      </p:graphicFrame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EFB73F7-21DE-3F28-FBE9-E7AF564535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  <a:p>
            <a:r>
              <a:rPr lang="en-US" sz="4400" b="1"/>
              <a:t>Why These Models?</a:t>
            </a:r>
          </a:p>
          <a:p>
            <a:r>
              <a:rPr lang="en-US" b="1"/>
              <a:t>Model 1: </a:t>
            </a:r>
            <a:r>
              <a:rPr lang="en-US"/>
              <a:t>Establish the baseline with the strongest predictor</a:t>
            </a:r>
          </a:p>
          <a:p>
            <a:r>
              <a:rPr lang="en-US" b="1"/>
              <a:t>Model 2 </a:t>
            </a:r>
            <a:r>
              <a:rPr lang="en-US"/>
              <a:t>Test Main effects</a:t>
            </a:r>
          </a:p>
          <a:p>
            <a:br>
              <a:rPr lang="en-US"/>
            </a:br>
            <a:r>
              <a:rPr lang="en-US" b="1"/>
              <a:t>Model 3: </a:t>
            </a:r>
            <a:r>
              <a:rPr lang="en-US"/>
              <a:t>Demonstrate the multicollinearity problem</a:t>
            </a:r>
          </a:p>
          <a:p>
            <a:r>
              <a:rPr lang="en-US" b="1"/>
              <a:t>Model 4: </a:t>
            </a:r>
            <a:r>
              <a:rPr lang="en-US"/>
              <a:t>Test if weight effect changes over time?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7B50-71A6-D8BE-C032-5EB4CF5706D5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137160" y="1699532"/>
            <a:ext cx="5199063" cy="2256647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Four Models Tested</a:t>
            </a:r>
          </a:p>
        </p:txBody>
      </p:sp>
      <p:pic>
        <p:nvPicPr>
          <p:cNvPr id="3" name="Picture 2" descr="Collection of vintage colorful toy cars">
            <a:extLst>
              <a:ext uri="{FF2B5EF4-FFF2-40B4-BE49-F238E27FC236}">
                <a16:creationId xmlns:a16="http://schemas.microsoft.com/office/drawing/2014/main" id="{5D6CA0B6-048B-2EAA-E6D9-A085F4CF44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312" y="3710152"/>
            <a:ext cx="5804852" cy="314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 anchor="b">
            <a:normAutofit/>
          </a:bodyPr>
          <a:lstStyle/>
          <a:p>
            <a:r>
              <a:rPr lang="en-US" sz="1100"/>
              <a:t>Winner: Model 4</a:t>
            </a:r>
            <a:br>
              <a:rPr lang="en-US" sz="1100"/>
            </a:br>
            <a:br>
              <a:rPr lang="en-US" sz="1100"/>
            </a:br>
            <a:r>
              <a:rPr lang="en-US" sz="1100" b="0"/>
              <a:t>Highest R² (84.3%)</a:t>
            </a:r>
            <a:br>
              <a:rPr lang="en-US" sz="1100" b="0"/>
            </a:br>
            <a:br>
              <a:rPr lang="en-US" sz="1100" b="0"/>
            </a:br>
            <a:r>
              <a:rPr lang="en-US" sz="1100" b="0"/>
              <a:t>Lowest RMSE (3.11 MPG)</a:t>
            </a:r>
            <a:br>
              <a:rPr lang="en-US" sz="1100" b="0"/>
            </a:br>
            <a:br>
              <a:rPr lang="en-US" sz="1100" b="0"/>
            </a:br>
            <a:r>
              <a:rPr lang="en-US" sz="1100" b="0"/>
              <a:t>All predictor Significant</a:t>
            </a:r>
            <a:br>
              <a:rPr lang="en-US" sz="1100" b="0"/>
            </a:br>
            <a:br>
              <a:rPr lang="en-US" sz="1100" b="0"/>
            </a:br>
            <a:r>
              <a:rPr lang="en-US" sz="1100" b="0"/>
              <a:t>No Multicollinearity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E863-4A4C-76FE-444A-083F9304338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584005"/>
            <a:ext cx="2825115" cy="3999060"/>
          </a:xfrm>
        </p:spPr>
        <p:txBody>
          <a:bodyPr>
            <a:normAutofit/>
          </a:bodyPr>
          <a:lstStyle/>
          <a:p>
            <a:r>
              <a:rPr lang="en-US" b="1"/>
              <a:t>Model Comparison</a:t>
            </a:r>
            <a:br>
              <a:rPr lang="en-US" b="1"/>
            </a:br>
            <a:r>
              <a:rPr lang="en-US" b="1"/>
              <a:t>Model Performance Comparison </a:t>
            </a:r>
          </a:p>
          <a:p>
            <a:endParaRPr lang="en-US" b="1"/>
          </a:p>
          <a:p>
            <a:endParaRPr lang="en-US" b="1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201A091-FBCA-97CD-B858-2FA1FD275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9926400"/>
              </p:ext>
            </p:extLst>
          </p:nvPr>
        </p:nvGraphicFramePr>
        <p:xfrm>
          <a:off x="3670934" y="727281"/>
          <a:ext cx="7926707" cy="371251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028465">
                  <a:extLst>
                    <a:ext uri="{9D8B030D-6E8A-4147-A177-3AD203B41FA5}">
                      <a16:colId xmlns:a16="http://schemas.microsoft.com/office/drawing/2014/main" val="4254719801"/>
                    </a:ext>
                  </a:extLst>
                </a:gridCol>
                <a:gridCol w="1293246">
                  <a:extLst>
                    <a:ext uri="{9D8B030D-6E8A-4147-A177-3AD203B41FA5}">
                      <a16:colId xmlns:a16="http://schemas.microsoft.com/office/drawing/2014/main" val="2933115725"/>
                    </a:ext>
                  </a:extLst>
                </a:gridCol>
                <a:gridCol w="1293246">
                  <a:extLst>
                    <a:ext uri="{9D8B030D-6E8A-4147-A177-3AD203B41FA5}">
                      <a16:colId xmlns:a16="http://schemas.microsoft.com/office/drawing/2014/main" val="2895051095"/>
                    </a:ext>
                  </a:extLst>
                </a:gridCol>
                <a:gridCol w="1070273">
                  <a:extLst>
                    <a:ext uri="{9D8B030D-6E8A-4147-A177-3AD203B41FA5}">
                      <a16:colId xmlns:a16="http://schemas.microsoft.com/office/drawing/2014/main" val="2793393973"/>
                    </a:ext>
                  </a:extLst>
                </a:gridCol>
                <a:gridCol w="1098145">
                  <a:extLst>
                    <a:ext uri="{9D8B030D-6E8A-4147-A177-3AD203B41FA5}">
                      <a16:colId xmlns:a16="http://schemas.microsoft.com/office/drawing/2014/main" val="1966425981"/>
                    </a:ext>
                  </a:extLst>
                </a:gridCol>
                <a:gridCol w="2143332">
                  <a:extLst>
                    <a:ext uri="{9D8B030D-6E8A-4147-A177-3AD203B41FA5}">
                      <a16:colId xmlns:a16="http://schemas.microsoft.com/office/drawing/2014/main" val="139887658"/>
                    </a:ext>
                  </a:extLst>
                </a:gridCol>
              </a:tblGrid>
              <a:tr h="742502">
                <a:tc>
                  <a:txBody>
                    <a:bodyPr/>
                    <a:lstStyle/>
                    <a:p>
                      <a:r>
                        <a:rPr lang="en-US" sz="2000"/>
                        <a:t>Model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 err="1"/>
                        <a:t>Rsquare</a:t>
                      </a:r>
                      <a:endParaRPr lang="en-US" sz="2000"/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Adj </a:t>
                      </a:r>
                      <a:r>
                        <a:rPr lang="en-US" sz="2000" err="1"/>
                        <a:t>Rsquare</a:t>
                      </a:r>
                      <a:endParaRPr lang="en-US" sz="2000"/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RMSE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All sig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Issue</a:t>
                      </a:r>
                    </a:p>
                  </a:txBody>
                  <a:tcPr marL="100338" marR="100338" marT="50169" marB="50169"/>
                </a:tc>
                <a:extLst>
                  <a:ext uri="{0D108BD9-81ED-4DB2-BD59-A6C34878D82A}">
                    <a16:rowId xmlns:a16="http://schemas.microsoft.com/office/drawing/2014/main" val="4278473041"/>
                  </a:ext>
                </a:extLst>
              </a:tr>
              <a:tr h="742502">
                <a:tc>
                  <a:txBody>
                    <a:bodyPr/>
                    <a:lstStyle/>
                    <a:p>
                      <a:r>
                        <a:rPr lang="en-US" sz="2000"/>
                        <a:t>Model 1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69.2%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69.1%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4.33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Sig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Limited</a:t>
                      </a:r>
                    </a:p>
                  </a:txBody>
                  <a:tcPr marL="100338" marR="100338" marT="50169" marB="50169"/>
                </a:tc>
                <a:extLst>
                  <a:ext uri="{0D108BD9-81ED-4DB2-BD59-A6C34878D82A}">
                    <a16:rowId xmlns:a16="http://schemas.microsoft.com/office/drawing/2014/main" val="60085680"/>
                  </a:ext>
                </a:extLst>
              </a:tr>
              <a:tr h="742502">
                <a:tc>
                  <a:txBody>
                    <a:bodyPr/>
                    <a:lstStyle/>
                    <a:p>
                      <a:r>
                        <a:rPr lang="en-US" sz="2000"/>
                        <a:t>Model 2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81.9%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81.7%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3.34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No Sig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Acceleration NS</a:t>
                      </a:r>
                    </a:p>
                  </a:txBody>
                  <a:tcPr marL="100338" marR="100338" marT="50169" marB="50169"/>
                </a:tc>
                <a:extLst>
                  <a:ext uri="{0D108BD9-81ED-4DB2-BD59-A6C34878D82A}">
                    <a16:rowId xmlns:a16="http://schemas.microsoft.com/office/drawing/2014/main" val="848842665"/>
                  </a:ext>
                </a:extLst>
              </a:tr>
              <a:tr h="742502">
                <a:tc>
                  <a:txBody>
                    <a:bodyPr/>
                    <a:lstStyle/>
                    <a:p>
                      <a:r>
                        <a:rPr lang="en-US" sz="2000"/>
                        <a:t>Model 3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82.4%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82.1%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3.31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No Sig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Multicollinearity</a:t>
                      </a:r>
                    </a:p>
                  </a:txBody>
                  <a:tcPr marL="100338" marR="100338" marT="50169" marB="50169"/>
                </a:tc>
                <a:extLst>
                  <a:ext uri="{0D108BD9-81ED-4DB2-BD59-A6C34878D82A}">
                    <a16:rowId xmlns:a16="http://schemas.microsoft.com/office/drawing/2014/main" val="2218925600"/>
                  </a:ext>
                </a:extLst>
              </a:tr>
              <a:tr h="742502">
                <a:tc>
                  <a:txBody>
                    <a:bodyPr/>
                    <a:lstStyle/>
                    <a:p>
                      <a:r>
                        <a:rPr lang="en-US" sz="2000"/>
                        <a:t>Model 4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84.3%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84..1%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3.11 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Sig</a:t>
                      </a:r>
                    </a:p>
                  </a:txBody>
                  <a:tcPr marL="100338" marR="100338" marT="50169" marB="50169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None</a:t>
                      </a:r>
                    </a:p>
                  </a:txBody>
                  <a:tcPr marL="100338" marR="100338" marT="50169" marB="50169"/>
                </a:tc>
                <a:extLst>
                  <a:ext uri="{0D108BD9-81ED-4DB2-BD59-A6C34878D82A}">
                    <a16:rowId xmlns:a16="http://schemas.microsoft.com/office/drawing/2014/main" val="27332609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364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6A9A9A7-F1D2-237D-AC72-E21A286F0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4- Hypothesis Tests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DB14AAA-1F04-769D-E7F0-4F68C8EB9283}"/>
                  </a:ext>
                </a:extLst>
              </p:cNvPr>
              <p:cNvSpPr>
                <a:spLocks noGrp="1"/>
              </p:cNvSpPr>
              <p:nvPr>
                <p:ph sz="quarter" idx="15"/>
              </p:nvPr>
            </p:nvSpPr>
            <p:spPr>
              <a:xfrm>
                <a:off x="403861" y="2774877"/>
                <a:ext cx="5388768" cy="3283794"/>
              </a:xfrm>
            </p:spPr>
            <p:txBody>
              <a:bodyPr/>
              <a:lstStyle/>
              <a:p>
                <a:r>
                  <a:rPr lang="en-US" sz="2400" b="1"/>
                  <a:t>Result:</a:t>
                </a:r>
              </a:p>
              <a:p>
                <a:r>
                  <a:rPr lang="en-US"/>
                  <a:t>Coefficient: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/>
                  <a:t> = -0.0000451</a:t>
                </a:r>
              </a:p>
              <a:p>
                <a:r>
                  <a:rPr lang="en-US"/>
                  <a:t>t-ratio: 7.72</a:t>
                </a:r>
              </a:p>
              <a:p>
                <a:r>
                  <a:rPr lang="en-US"/>
                  <a:t>P-value: &lt;.0001</a:t>
                </a:r>
              </a:p>
              <a:p>
                <a:r>
                  <a:rPr lang="en-US" b="1"/>
                  <a:t>Decision: Reject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endParaRPr lang="en-US" b="1"/>
              </a:p>
              <a:p>
                <a:r>
                  <a:rPr lang="en-US"/>
                  <a:t>Conclusion: The interaction is highly significant! The weight penalty decreased over time 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CDB14AAA-1F04-769D-E7F0-4F68C8EB92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5"/>
              </p:nvPr>
            </p:nvSpPr>
            <p:spPr>
              <a:xfrm>
                <a:off x="403861" y="2774877"/>
                <a:ext cx="5388768" cy="3283794"/>
              </a:xfrm>
              <a:blipFill>
                <a:blip r:embed="rId3"/>
                <a:stretch>
                  <a:fillRect l="-3394" t="-2597" r="-3167" b="-1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5481FA-B160-33FB-9908-4E4D26D46C58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>
              <a:xfrm>
                <a:off x="594360" y="457201"/>
                <a:ext cx="6188995" cy="23050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b="1"/>
                  <a:t>Key Hypothesis Test: Interaction</a:t>
                </a:r>
              </a:p>
              <a:p>
                <a:pPr marL="0" indent="0">
                  <a:buNone/>
                </a:pPr>
                <a:r>
                  <a:rPr lang="en-US"/>
                  <a:t>Testing the Interaction Effect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/>
                  <a:t>: Weight effect does NOT depend on year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/>
                  <a:t> =0)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/>
                  <a:t>Weight effect DEPENDS on year (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/>
                  <a:t> 0)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5481FA-B160-33FB-9908-4E4D26D46C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xfrm>
                <a:off x="594360" y="457201"/>
                <a:ext cx="6188995" cy="2305050"/>
              </a:xfrm>
              <a:blipFill>
                <a:blip r:embed="rId4"/>
                <a:stretch>
                  <a:fillRect l="-30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7695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DC4-8B30-98A0-5BAB-C78BA4A4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anchor="b">
            <a:normAutofit/>
          </a:bodyPr>
          <a:lstStyle/>
          <a:p>
            <a:r>
              <a:rPr lang="en-US"/>
              <a:t>All Predictors Significant: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D9501F5-D6C8-1082-1D2C-A28D51F1BC5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228109529"/>
              </p:ext>
            </p:extLst>
          </p:nvPr>
        </p:nvGraphicFramePr>
        <p:xfrm>
          <a:off x="3657600" y="2318396"/>
          <a:ext cx="7810500" cy="3626556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2603500">
                  <a:extLst>
                    <a:ext uri="{9D8B030D-6E8A-4147-A177-3AD203B41FA5}">
                      <a16:colId xmlns:a16="http://schemas.microsoft.com/office/drawing/2014/main" val="2126788443"/>
                    </a:ext>
                  </a:extLst>
                </a:gridCol>
                <a:gridCol w="2603500">
                  <a:extLst>
                    <a:ext uri="{9D8B030D-6E8A-4147-A177-3AD203B41FA5}">
                      <a16:colId xmlns:a16="http://schemas.microsoft.com/office/drawing/2014/main" val="1558739213"/>
                    </a:ext>
                  </a:extLst>
                </a:gridCol>
                <a:gridCol w="2603500">
                  <a:extLst>
                    <a:ext uri="{9D8B030D-6E8A-4147-A177-3AD203B41FA5}">
                      <a16:colId xmlns:a16="http://schemas.microsoft.com/office/drawing/2014/main" val="2783541155"/>
                    </a:ext>
                  </a:extLst>
                </a:gridCol>
              </a:tblGrid>
              <a:tr h="604426">
                <a:tc>
                  <a:txBody>
                    <a:bodyPr/>
                    <a:lstStyle/>
                    <a:p>
                      <a:r>
                        <a:rPr lang="en-US" sz="2700"/>
                        <a:t>Predictor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P-value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Significant?</a:t>
                      </a:r>
                    </a:p>
                  </a:txBody>
                  <a:tcPr marL="137369" marR="137369" marT="68685" marB="68685"/>
                </a:tc>
                <a:extLst>
                  <a:ext uri="{0D108BD9-81ED-4DB2-BD59-A6C34878D82A}">
                    <a16:rowId xmlns:a16="http://schemas.microsoft.com/office/drawing/2014/main" val="2050031726"/>
                  </a:ext>
                </a:extLst>
              </a:tr>
              <a:tr h="604426">
                <a:tc>
                  <a:txBody>
                    <a:bodyPr/>
                    <a:lstStyle/>
                    <a:p>
                      <a:r>
                        <a:rPr lang="en-US" sz="2700"/>
                        <a:t>Weight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&lt;0.0001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Significant</a:t>
                      </a:r>
                    </a:p>
                  </a:txBody>
                  <a:tcPr marL="137369" marR="137369" marT="68685" marB="68685"/>
                </a:tc>
                <a:extLst>
                  <a:ext uri="{0D108BD9-81ED-4DB2-BD59-A6C34878D82A}">
                    <a16:rowId xmlns:a16="http://schemas.microsoft.com/office/drawing/2014/main" val="3927751751"/>
                  </a:ext>
                </a:extLst>
              </a:tr>
              <a:tr h="604426">
                <a:tc>
                  <a:txBody>
                    <a:bodyPr/>
                    <a:lstStyle/>
                    <a:p>
                      <a:r>
                        <a:rPr lang="en-US" sz="2700"/>
                        <a:t>Year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&lt;.0001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Significant</a:t>
                      </a:r>
                    </a:p>
                  </a:txBody>
                  <a:tcPr marL="137369" marR="137369" marT="68685" marB="68685"/>
                </a:tc>
                <a:extLst>
                  <a:ext uri="{0D108BD9-81ED-4DB2-BD59-A6C34878D82A}">
                    <a16:rowId xmlns:a16="http://schemas.microsoft.com/office/drawing/2014/main" val="3132048326"/>
                  </a:ext>
                </a:extLst>
              </a:tr>
              <a:tr h="604426">
                <a:tc>
                  <a:txBody>
                    <a:bodyPr/>
                    <a:lstStyle/>
                    <a:p>
                      <a:r>
                        <a:rPr lang="en-US" sz="2700"/>
                        <a:t>Origin_Europe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&lt;.0001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Significant</a:t>
                      </a:r>
                    </a:p>
                  </a:txBody>
                  <a:tcPr marL="137369" marR="137369" marT="68685" marB="68685"/>
                </a:tc>
                <a:extLst>
                  <a:ext uri="{0D108BD9-81ED-4DB2-BD59-A6C34878D82A}">
                    <a16:rowId xmlns:a16="http://schemas.microsoft.com/office/drawing/2014/main" val="328100900"/>
                  </a:ext>
                </a:extLst>
              </a:tr>
              <a:tr h="604426">
                <a:tc>
                  <a:txBody>
                    <a:bodyPr/>
                    <a:lstStyle/>
                    <a:p>
                      <a:r>
                        <a:rPr lang="en-US" sz="2700"/>
                        <a:t>Origin_Japan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0.0006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Significant</a:t>
                      </a:r>
                    </a:p>
                  </a:txBody>
                  <a:tcPr marL="137369" marR="137369" marT="68685" marB="68685"/>
                </a:tc>
                <a:extLst>
                  <a:ext uri="{0D108BD9-81ED-4DB2-BD59-A6C34878D82A}">
                    <a16:rowId xmlns:a16="http://schemas.microsoft.com/office/drawing/2014/main" val="1472462007"/>
                  </a:ext>
                </a:extLst>
              </a:tr>
              <a:tr h="604426">
                <a:tc>
                  <a:txBody>
                    <a:bodyPr/>
                    <a:lstStyle/>
                    <a:p>
                      <a:r>
                        <a:rPr lang="en-US" sz="2700"/>
                        <a:t>Weight * Year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&lt;0.0001</a:t>
                      </a:r>
                    </a:p>
                  </a:txBody>
                  <a:tcPr marL="137369" marR="137369" marT="68685" marB="68685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Significant</a:t>
                      </a:r>
                    </a:p>
                  </a:txBody>
                  <a:tcPr marL="137369" marR="137369" marT="68685" marB="68685"/>
                </a:tc>
                <a:extLst>
                  <a:ext uri="{0D108BD9-81ED-4DB2-BD59-A6C34878D82A}">
                    <a16:rowId xmlns:a16="http://schemas.microsoft.com/office/drawing/2014/main" val="2743212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076889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4DAC12FAF5D842A6699E22A07C3267" ma:contentTypeVersion="12" ma:contentTypeDescription="Create a new document." ma:contentTypeScope="" ma:versionID="1ef8c10ab466cae6cf0baf7edcde8721">
  <xsd:schema xmlns:xsd="http://www.w3.org/2001/XMLSchema" xmlns:xs="http://www.w3.org/2001/XMLSchema" xmlns:p="http://schemas.microsoft.com/office/2006/metadata/properties" xmlns:ns3="323d0037-6710-4f32-b890-b4e71b9059ce" xmlns:ns4="abb0a924-4838-4170-952b-8255e857425c" targetNamespace="http://schemas.microsoft.com/office/2006/metadata/properties" ma:root="true" ma:fieldsID="98dbccf381ef041eac115a723aa998d3" ns3:_="" ns4:_="">
    <xsd:import namespace="323d0037-6710-4f32-b890-b4e71b9059ce"/>
    <xsd:import namespace="abb0a924-4838-4170-952b-8255e857425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_activity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3d0037-6710-4f32-b890-b4e71b9059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b0a924-4838-4170-952b-8255e857425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4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323d0037-6710-4f32-b890-b4e71b9059ce" xsi:nil="true"/>
    <_activity xmlns="323d0037-6710-4f32-b890-b4e71b9059ce" xsi:nil="true"/>
  </documentManagement>
</p:properties>
</file>

<file path=customXml/itemProps1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C409B1-3FA0-4B29-8193-D3527A429FF0}">
  <ds:schemaRefs>
    <ds:schemaRef ds:uri="323d0037-6710-4f32-b890-b4e71b9059ce"/>
    <ds:schemaRef ds:uri="abb0a924-4838-4170-952b-8255e857425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F4B194E-8B30-4377-8C59-ECFB902D2A26}">
  <ds:schemaRefs>
    <ds:schemaRef ds:uri="323d0037-6710-4f32-b890-b4e71b9059ce"/>
    <ds:schemaRef ds:uri="abb0a924-4838-4170-952b-8255e857425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{41AA3AA5-A4E9-40C1-B76E-48DAEC3BE175}TFd3b75063-ff25-434d-b12c-efeaf07d16c3292f62b5_win32-75a75c970d8e</Template>
  <Application>Microsoft Office PowerPoint</Application>
  <PresentationFormat>Widescreen</PresentationFormat>
  <Slides>14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Custom</vt:lpstr>
      <vt:lpstr>AUTO MPG REGRESSION ANALYSIS  Name: Osama Mufti &amp; Gustavo Orozco  STAT 311- Regression Analysis  Fall 2025 </vt:lpstr>
      <vt:lpstr>Research Question</vt:lpstr>
      <vt:lpstr>Dataset Overview</vt:lpstr>
      <vt:lpstr>Exploratory Data Analysis </vt:lpstr>
      <vt:lpstr>EDA-MPG by Origin</vt:lpstr>
      <vt:lpstr>Model Building Strategy </vt:lpstr>
      <vt:lpstr>Winner: Model 4  Highest R² (84.3%)  Lowest RMSE (3.11 MPG)  All predictor Significant  No Multicollinearity</vt:lpstr>
      <vt:lpstr>Model 4- Hypothesis Tests</vt:lpstr>
      <vt:lpstr>All Predictors Significant:</vt:lpstr>
      <vt:lpstr>Speaking engagement metrics</vt:lpstr>
      <vt:lpstr>Model 4 – The Interaction Effect</vt:lpstr>
      <vt:lpstr> </vt:lpstr>
      <vt:lpstr>Key Findings Summary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Mufti, Osama A</dc:creator>
  <cp:revision>2</cp:revision>
  <dcterms:created xsi:type="dcterms:W3CDTF">2025-12-02T13:04:02Z</dcterms:created>
  <dcterms:modified xsi:type="dcterms:W3CDTF">2025-12-02T21:38:24Z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0x010100754DAC12FAF5D842A6699E22A07C3267</vt:lpwstr>
  </property>
</Properties>
</file>